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65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5" r:id="rId6"/>
    <p:sldId id="266" r:id="rId7"/>
    <p:sldId id="259" r:id="rId8"/>
    <p:sldId id="273" r:id="rId9"/>
    <p:sldId id="268" r:id="rId10"/>
    <p:sldId id="269" r:id="rId11"/>
    <p:sldId id="271" r:id="rId12"/>
    <p:sldId id="270" r:id="rId13"/>
    <p:sldId id="276" r:id="rId14"/>
    <p:sldId id="272" r:id="rId15"/>
    <p:sldId id="274" r:id="rId16"/>
    <p:sldId id="275" r:id="rId1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9" autoAdjust="0"/>
    <p:restoredTop sz="91149" autoAdjust="0"/>
  </p:normalViewPr>
  <p:slideViewPr>
    <p:cSldViewPr snapToGrid="0">
      <p:cViewPr varScale="1">
        <p:scale>
          <a:sx n="106" d="100"/>
          <a:sy n="106" d="100"/>
        </p:scale>
        <p:origin x="76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92" d="100"/>
          <a:sy n="92" d="100"/>
        </p:scale>
        <p:origin x="-1920" y="-8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7507426202536"/>
          <c:y val="3.6270383798374099E-2"/>
          <c:w val="0.85819869367060653"/>
          <c:h val="0.67579398987398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4472C4"/>
            </a:solidFill>
            <a:ln w="25409">
              <a:noFill/>
            </a:ln>
          </c:spPr>
          <c:invertIfNegative val="0"/>
          <c:cat>
            <c:strRef>
              <c:f>Лист1!$A$3:$A$6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98976</c:v>
                </c:pt>
                <c:pt idx="1">
                  <c:v>106259.8</c:v>
                </c:pt>
                <c:pt idx="2">
                  <c:v>110655.5</c:v>
                </c:pt>
                <c:pt idx="3">
                  <c:v>115056.6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AA-4889-941D-EE948F8BC938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ED7D31"/>
            </a:solidFill>
            <a:ln w="25409">
              <a:noFill/>
            </a:ln>
          </c:spPr>
          <c:invertIfNegative val="0"/>
          <c:cat>
            <c:strRef>
              <c:f>Лист1!$A$3:$A$6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106476</c:v>
                </c:pt>
                <c:pt idx="1">
                  <c:v>111259.8</c:v>
                </c:pt>
                <c:pt idx="2">
                  <c:v>110655.5</c:v>
                </c:pt>
                <c:pt idx="3">
                  <c:v>115056.6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AA-4889-941D-EE948F8BC938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A5A5A5"/>
            </a:solidFill>
            <a:ln w="25409">
              <a:noFill/>
            </a:ln>
          </c:spPr>
          <c:invertIfNegative val="0"/>
          <c:cat>
            <c:strRef>
              <c:f>Лист1!$A$3:$A$6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7500</c:v>
                </c:pt>
                <c:pt idx="1">
                  <c:v>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AA-4889-941D-EE948F8BC938}"/>
            </c:ext>
          </c:extLst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FFC000"/>
            </a:solidFill>
            <a:ln w="25409">
              <a:noFill/>
            </a:ln>
          </c:spPr>
          <c:invertIfNegative val="0"/>
          <c:cat>
            <c:strRef>
              <c:f>Лист1!$A$3:$A$6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Лист1!$E$3:$E$6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AA-4889-941D-EE948F8BC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799088"/>
        <c:axId val="96799472"/>
      </c:barChart>
      <c:catAx>
        <c:axId val="9679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799472"/>
        <c:crosses val="autoZero"/>
        <c:auto val="1"/>
        <c:lblAlgn val="ctr"/>
        <c:lblOffset val="100"/>
        <c:noMultiLvlLbl val="0"/>
      </c:catAx>
      <c:valAx>
        <c:axId val="96799472"/>
        <c:scaling>
          <c:orientation val="minMax"/>
        </c:scaling>
        <c:delete val="0"/>
        <c:axPos val="l"/>
        <c:majorGridlines>
          <c:spPr>
            <a:ln w="952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330" b="0" i="0" u="none" strike="noStrike" baseline="0">
                    <a:solidFill>
                      <a:srgbClr val="333333"/>
                    </a:solidFill>
                    <a:latin typeface="Calibri"/>
                    <a:cs typeface="Calibri"/>
                  </a:rPr>
                  <a:t>Тыс.руб.</a:t>
                </a:r>
              </a:p>
            </c:rich>
          </c:tx>
          <c:layout/>
          <c:overlay val="0"/>
          <c:spPr>
            <a:noFill/>
            <a:ln w="25409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5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799088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layout>
        <c:manualLayout>
          <c:xMode val="edge"/>
          <c:yMode val="edge"/>
          <c:x val="0.29805615550755937"/>
          <c:y val="0.94599999999999995"/>
          <c:w val="0.40172786177105829"/>
          <c:h val="5.6000000000000001E-2"/>
        </c:manualLayout>
      </c:layout>
      <c:overlay val="0"/>
      <c:spPr>
        <a:noFill/>
        <a:ln w="2540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20661687603948"/>
          <c:y val="0.12771936781650312"/>
          <c:w val="0.81174738830953708"/>
          <c:h val="0.718327202757345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4472C4"/>
            </a:solidFill>
            <a:ln w="26234">
              <a:noFill/>
            </a:ln>
          </c:spPr>
          <c:invertIfNegative val="0"/>
          <c:dLbls>
            <c:spPr>
              <a:noFill/>
              <a:ln w="26234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33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134.1</c:v>
                </c:pt>
                <c:pt idx="1">
                  <c:v>163</c:v>
                </c:pt>
                <c:pt idx="2">
                  <c:v>172</c:v>
                </c:pt>
                <c:pt idx="3">
                  <c:v>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09-42AA-8BFF-9E8D84E183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rgbClr val="ED7D31"/>
            </a:solidFill>
            <a:ln w="26234">
              <a:noFill/>
            </a:ln>
          </c:spPr>
          <c:invertIfNegative val="0"/>
          <c:dLbls>
            <c:dLbl>
              <c:idx val="0"/>
              <c:spPr>
                <a:noFill/>
                <a:ln w="26234">
                  <a:noFill/>
                </a:ln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826" b="0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234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26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3966.1</c:v>
                </c:pt>
                <c:pt idx="1">
                  <c:v>4370.8999999999996</c:v>
                </c:pt>
                <c:pt idx="2">
                  <c:v>4552.8</c:v>
                </c:pt>
                <c:pt idx="3">
                  <c:v>4734.3999999999996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09-42AA-8BFF-9E8D84E183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A5A5A5"/>
            </a:solidFill>
            <a:ln w="26234">
              <a:noFill/>
            </a:ln>
          </c:spPr>
          <c:invertIfNegative val="0"/>
          <c:dLbls>
            <c:spPr>
              <a:noFill/>
              <a:ln w="26234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33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94875.8</c:v>
                </c:pt>
                <c:pt idx="1">
                  <c:v>101725.9</c:v>
                </c:pt>
                <c:pt idx="2">
                  <c:v>105930.7</c:v>
                </c:pt>
                <c:pt idx="3">
                  <c:v>110140.2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09-42AA-8BFF-9E8D84E183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7019520"/>
        <c:axId val="97019904"/>
      </c:barChart>
      <c:catAx>
        <c:axId val="97019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83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99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019904"/>
        <c:crosses val="autoZero"/>
        <c:auto val="1"/>
        <c:lblAlgn val="ctr"/>
        <c:lblOffset val="100"/>
        <c:noMultiLvlLbl val="0"/>
      </c:catAx>
      <c:valAx>
        <c:axId val="97019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34" b="0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0.4485896825174433"/>
              <c:y val="0.91140361806040071"/>
            </c:manualLayout>
          </c:layout>
          <c:overlay val="0"/>
          <c:spPr>
            <a:noFill/>
            <a:ln w="2623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838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3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019520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6234">
          <a:noFill/>
        </a:ln>
      </c:spPr>
    </c:plotArea>
    <c:legend>
      <c:legendPos val="r"/>
      <c:layout>
        <c:manualLayout>
          <c:xMode val="edge"/>
          <c:yMode val="edge"/>
          <c:x val="1.2444444444444444E-2"/>
          <c:y val="1.8329938900203666E-2"/>
          <c:w val="0.9811162295200635"/>
          <c:h val="0.11148977936399405"/>
        </c:manualLayout>
      </c:layout>
      <c:overlay val="0"/>
      <c:spPr>
        <a:gradFill>
          <a:gsLst>
            <a:gs pos="0">
              <a:srgbClr val="FAFCF5"/>
            </a:gs>
            <a:gs pos="74001">
              <a:srgbClr val="D1E8A5"/>
            </a:gs>
            <a:gs pos="83000">
              <a:srgbClr val="D1E8A5"/>
            </a:gs>
            <a:gs pos="100000">
              <a:srgbClr val="E0EFC3"/>
            </a:gs>
          </a:gsLst>
          <a:lin ang="5400000" scaled="1"/>
        </a:gradFill>
        <a:ln w="2623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3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0">
      <a:gsLst>
        <a:gs pos="0">
          <a:srgbClr val="FAFCF5"/>
        </a:gs>
        <a:gs pos="74001">
          <a:srgbClr val="D1E8A5"/>
        </a:gs>
        <a:gs pos="83000">
          <a:srgbClr val="D1E8A5"/>
        </a:gs>
        <a:gs pos="100000">
          <a:srgbClr val="E0EFC3"/>
        </a:gs>
      </a:gsLst>
      <a:lin ang="5400000" scaled="1"/>
      <a:tileRect/>
    </a:gradFill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8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287" b="0" i="0" u="none" strike="noStrike" baseline="0" dirty="0">
                <a:effectLst/>
              </a:rPr>
              <a:t>Межбюджетные трансферты</a:t>
            </a:r>
          </a:p>
        </c:rich>
      </c:tx>
      <c:layout>
        <c:manualLayout>
          <c:xMode val="edge"/>
          <c:yMode val="edge"/>
          <c:x val="0.31598173515981737"/>
          <c:y val="1.9578313253012049E-2"/>
        </c:manualLayout>
      </c:layout>
      <c:overlay val="0"/>
      <c:spPr>
        <a:noFill/>
        <a:ln w="2420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932854506027065E-2"/>
          <c:y val="9.9086326256278265E-2"/>
          <c:w val="0.89119451561026053"/>
          <c:h val="0.625872682086377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уровня бюджетной обеспеченности</c:v>
                </c:pt>
              </c:strCache>
            </c:strRef>
          </c:tx>
          <c:spPr>
            <a:solidFill>
              <a:srgbClr val="4472C4"/>
            </a:solidFill>
            <a:ln w="24209">
              <a:noFill/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101725.9</c:v>
                </c:pt>
                <c:pt idx="1">
                  <c:v>105930.7</c:v>
                </c:pt>
                <c:pt idx="2">
                  <c:v>110140.2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4A-4301-84F9-E90E155205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дотации</c:v>
                </c:pt>
              </c:strCache>
            </c:strRef>
          </c:tx>
          <c:spPr>
            <a:solidFill>
              <a:srgbClr val="ED7D31"/>
            </a:solidFill>
            <a:ln w="24209">
              <a:noFill/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4A-4301-84F9-E90E155205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 на осуществление опеки и попечительства</c:v>
                </c:pt>
              </c:strCache>
            </c:strRef>
          </c:tx>
          <c:spPr>
            <a:solidFill>
              <a:srgbClr val="A5A5A5"/>
            </a:solidFill>
            <a:ln w="24209">
              <a:noFill/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1199.7</c:v>
                </c:pt>
                <c:pt idx="1">
                  <c:v>1249.5999999999999</c:v>
                </c:pt>
                <c:pt idx="2">
                  <c:v>1299.5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4A-4301-84F9-E90E155205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Субвенция на выплату пособий опекаемым детям</c:v>
                </c:pt>
              </c:strCache>
            </c:strRef>
          </c:tx>
          <c:spPr>
            <a:solidFill>
              <a:srgbClr val="FFC000"/>
            </a:solidFill>
            <a:ln w="24209">
              <a:noFill/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1569.9</c:v>
                </c:pt>
                <c:pt idx="1">
                  <c:v>1635.2</c:v>
                </c:pt>
                <c:pt idx="2">
                  <c:v>1700.4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4A-4301-84F9-E90E155205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Субвенция на выплату вознаграждения приемным родителям</c:v>
                </c:pt>
              </c:strCache>
            </c:strRef>
          </c:tx>
          <c:spPr>
            <a:solidFill>
              <a:srgbClr val="5B9BD5"/>
            </a:solidFill>
            <a:ln w="24209">
              <a:noFill/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1592.1</c:v>
                </c:pt>
                <c:pt idx="1">
                  <c:v>1658.4</c:v>
                </c:pt>
                <c:pt idx="2">
                  <c:v>1724.5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4A-4301-84F9-E90E155205C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Субвенция на составление протоколов об административных правонарушениях</c:v>
                </c:pt>
              </c:strCache>
            </c:strRef>
          </c:tx>
          <c:spPr>
            <a:solidFill>
              <a:srgbClr val="70AD47"/>
            </a:solidFill>
            <a:ln w="24209">
              <a:noFill/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9.6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E4A-4301-84F9-E90E15520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167752"/>
        <c:axId val="97168136"/>
      </c:barChart>
      <c:catAx>
        <c:axId val="9716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07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4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168136"/>
        <c:crosses val="autoZero"/>
        <c:auto val="1"/>
        <c:lblAlgn val="ctr"/>
        <c:lblOffset val="100"/>
        <c:noMultiLvlLbl val="0"/>
      </c:catAx>
      <c:valAx>
        <c:axId val="97168136"/>
        <c:scaling>
          <c:orientation val="minMax"/>
        </c:scaling>
        <c:delete val="0"/>
        <c:axPos val="l"/>
        <c:majorGridlines>
          <c:spPr>
            <a:ln w="907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48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268" b="0" i="0" u="none" strike="noStrike" baseline="0">
                    <a:solidFill>
                      <a:srgbClr val="333333"/>
                    </a:solidFill>
                    <a:latin typeface="Calibri"/>
                    <a:cs typeface="Calibri"/>
                  </a:rPr>
                  <a:t>Тыс.руб.</a:t>
                </a:r>
              </a:p>
            </c:rich>
          </c:tx>
          <c:layout/>
          <c:overlay val="0"/>
          <c:spPr>
            <a:noFill/>
            <a:ln w="24209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05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4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167752"/>
        <c:crosses val="autoZero"/>
        <c:crossBetween val="between"/>
      </c:valAx>
      <c:spPr>
        <a:noFill/>
        <a:ln w="24209">
          <a:noFill/>
        </a:ln>
      </c:spPr>
    </c:plotArea>
    <c:legend>
      <c:legendPos val="r"/>
      <c:layout>
        <c:manualLayout>
          <c:xMode val="edge"/>
          <c:yMode val="edge"/>
          <c:x val="3.1050228310502283E-2"/>
          <c:y val="0.79367469879518071"/>
          <c:w val="0.62191780821917808"/>
          <c:h val="0.20783132530120482"/>
        </c:manualLayout>
      </c:layout>
      <c:overlay val="0"/>
      <c:spPr>
        <a:noFill/>
        <a:ln w="2420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4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0">
      <a:gsLst>
        <a:gs pos="0">
          <a:srgbClr val="FAFCF5"/>
        </a:gs>
        <a:gs pos="74001">
          <a:srgbClr val="D1E8A5"/>
        </a:gs>
        <a:gs pos="83000">
          <a:srgbClr val="D1E8A5"/>
        </a:gs>
        <a:gs pos="100000">
          <a:srgbClr val="E0EFC3"/>
        </a:gs>
      </a:gsLst>
      <a:lin ang="5400000" scaled="1"/>
      <a:tileRect/>
    </a:gradFill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54986801112714E-2"/>
          <c:y val="1.4203445681792383E-2"/>
          <c:w val="0.92308008797883467"/>
          <c:h val="0.73278006124903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 и содержание дорог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24794.799999999999</c:v>
                </c:pt>
                <c:pt idx="1">
                  <c:v>26022.400000000001</c:v>
                </c:pt>
                <c:pt idx="2">
                  <c:v>27104.9</c:v>
                </c:pt>
                <c:pt idx="3">
                  <c:v>28186.400000000001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28-45B6-95AA-E0424072CD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 территории посёлка
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50486.8</c:v>
                </c:pt>
                <c:pt idx="1">
                  <c:v>46652.9</c:v>
                </c:pt>
                <c:pt idx="2">
                  <c:v>44948</c:v>
                </c:pt>
                <c:pt idx="3">
                  <c:v>46741.5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28-45B6-95AA-E0424072CDC6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Социальные выплаты семьям с опекаемыми детьми
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2814.4</c:v>
                </c:pt>
                <c:pt idx="1">
                  <c:v>3162</c:v>
                </c:pt>
                <c:pt idx="2">
                  <c:v>3293.6</c:v>
                </c:pt>
                <c:pt idx="3">
                  <c:v>3424.9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28-45B6-95AA-E0424072CDC6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Праздничные, досуговые и спортивные мероприятия
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5235.8</c:v>
                </c:pt>
                <c:pt idx="1">
                  <c:v>4963</c:v>
                </c:pt>
                <c:pt idx="2">
                  <c:v>5197.6000000000004</c:v>
                </c:pt>
                <c:pt idx="3">
                  <c:v>5429.2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4E-4959-BB78-6B1D44EEAA65}"/>
            </c:ext>
          </c:extLst>
        </c:ser>
        <c:ser>
          <c:idx val="4"/>
          <c:order val="4"/>
          <c:tx>
            <c:strRef>
              <c:f>Лист1!$D$1</c:f>
              <c:strCache>
                <c:ptCount val="1"/>
                <c:pt idx="0">
                  <c:v>содержание органов местного самоуправления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15301.1</c:v>
                </c:pt>
                <c:pt idx="1">
                  <c:v>16072.8</c:v>
                </c:pt>
                <c:pt idx="2">
                  <c:v>16578</c:v>
                </c:pt>
                <c:pt idx="3">
                  <c:v>17239.400000000001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4E-4959-BB78-6B1D44EEA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614256"/>
        <c:axId val="95430704"/>
      </c:barChart>
      <c:catAx>
        <c:axId val="9761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5430704"/>
        <c:crosses val="autoZero"/>
        <c:auto val="1"/>
        <c:lblAlgn val="ctr"/>
        <c:lblOffset val="100"/>
        <c:noMultiLvlLbl val="0"/>
      </c:catAx>
      <c:valAx>
        <c:axId val="954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61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948874625476124E-3"/>
          <c:y val="0.80173161262190473"/>
          <c:w val="0.98632032361483546"/>
          <c:h val="0.17909905830461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>
          <a:latin typeface="Century Gothic" panose="020B0502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72E420-2EEF-4C8F-98D2-44A72C428D32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D07C0D-B8FA-40CE-BE62-C13A55220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08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8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719FD-D0DE-46EC-AE82-4FAE794B2B3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6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3210D-D515-4A3D-97A4-B33F3A7767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4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8B9A1-1F43-4F9E-B31B-44675FD1916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6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86F2E8-66C1-45BB-8705-2E3B6630D85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0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4C9F-76FD-4191-B684-230539C8934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1D8EC7CC-13C8-4527-9B78-D2E954703EE7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A3630B01-BD9F-44E9-B525-ADDC014EC1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2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52B10-7715-4B28-B861-6FF143A1A29B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C611A-3B05-45F4-A579-0A0B6337FE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4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52B10-7715-4B28-B861-6FF143A1A29B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C611A-3B05-45F4-A579-0A0B6337FE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1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52B10-7715-4B28-B861-6FF143A1A29B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C611A-3B05-45F4-A579-0A0B6337FE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53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52B10-7715-4B28-B861-6FF143A1A29B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C611A-3B05-45F4-A579-0A0B6337FE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3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52B10-7715-4B28-B861-6FF143A1A29B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C611A-3B05-45F4-A579-0A0B6337FE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119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52B10-7715-4B28-B861-6FF143A1A29B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C611A-3B05-45F4-A579-0A0B6337FE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946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8A327-338E-4A12-910C-C5735EE0D7BB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9BAC8-7810-4562-A55C-E5E3947DB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2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7F4D2-5EA3-4F78-89EC-1B219D84BCFA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E181F-8489-482D-9412-882C7579BF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7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B4D22-B9EF-4051-A321-CC16CB137CA8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B59CD-0F4A-4D96-917A-957E3E7A17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1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185316-9A84-423D-83F6-505C10F2B44F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8C69C-A86D-42FE-A84D-F33B493392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13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ADB64-DC35-417C-8F68-3B4BDC47AE4C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20E62-A56C-4769-99F2-3EF9A5DD77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1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7D639-9083-4D21-8F7A-8E32C947F48A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E18B3-BEA8-42DA-89AF-1FA7621F61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95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68169-F81D-412A-B565-934E163314EB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0CBB2-C3E2-4496-A4E1-5F51110904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86522-DA14-47F7-96BD-BCF0B9C9655E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309DB-89B5-4A13-A48C-D3D9BB5585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3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4CFF54-95C3-4676-9C07-45249B70C294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859EC-A6A4-457A-A30E-3DB325C7BD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5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BAF2C-AD12-45F2-93AF-4FE418D26E14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0D00-DB14-4F67-AD46-A45B523C7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7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5352B10-7715-4B28-B861-6FF143A1A29B}" type="datetimeFigureOut">
              <a:rPr lang="en-US" smtClean="0"/>
              <a:pPr>
                <a:defRPr/>
              </a:pPr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44C611A-3B05-45F4-A579-0A0B6337FE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2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  <p:sldLayoutId id="2147484777" r:id="rId12"/>
    <p:sldLayoutId id="2147484778" r:id="rId13"/>
    <p:sldLayoutId id="2147484779" r:id="rId14"/>
    <p:sldLayoutId id="2147484780" r:id="rId15"/>
    <p:sldLayoutId id="2147484781" r:id="rId16"/>
    <p:sldLayoutId id="21474847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509713" y="411163"/>
            <a:ext cx="8824912" cy="22479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5416" y="2659063"/>
            <a:ext cx="7825359" cy="28368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 eaLnBrk="1" hangingPunct="1"/>
            <a:r>
              <a:rPr lang="ru-RU" sz="3100" b="1" dirty="0">
                <a:solidFill>
                  <a:srgbClr val="7F7F7F"/>
                </a:solidFill>
              </a:rPr>
              <a:t>Бюджет внутригородского муниципального образования города федерального значения Санкт-Петербурга поселок Александровская </a:t>
            </a:r>
            <a:r>
              <a:rPr lang="ru-RU" sz="3100" b="1" dirty="0" smtClean="0">
                <a:solidFill>
                  <a:srgbClr val="7F7F7F"/>
                </a:solidFill>
              </a:rPr>
              <a:t>на 2024 год </a:t>
            </a:r>
            <a:r>
              <a:rPr lang="ru-RU" sz="3100" b="1" dirty="0">
                <a:solidFill>
                  <a:srgbClr val="7F7F7F"/>
                </a:solidFill>
              </a:rPr>
              <a:t>и плановый период 2025-2026 годов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67" y="411163"/>
            <a:ext cx="1635649" cy="1930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6" y="476251"/>
            <a:ext cx="11182350" cy="7048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/>
              <a:t>Благоустройство территории поселка Александровская в </a:t>
            </a:r>
            <a:r>
              <a:rPr lang="ru-RU" sz="2400" dirty="0" smtClean="0"/>
              <a:t>2024 году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956404"/>
              </p:ext>
            </p:extLst>
          </p:nvPr>
        </p:nvGraphicFramePr>
        <p:xfrm>
          <a:off x="504825" y="1181101"/>
          <a:ext cx="11182347" cy="5210272"/>
        </p:xfrm>
        <a:graphic>
          <a:graphicData uri="http://schemas.openxmlformats.org/drawingml/2006/table">
            <a:tbl>
              <a:tblPr/>
              <a:tblGrid>
                <a:gridCol w="6970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3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4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132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Виды работ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Ед.изм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Кол-во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</a:t>
                      </a:r>
                      <a:r>
                        <a:rPr kumimoji="0" lang="ru-R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9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территорий МО в соответствии с законодательством в сфере благоустройства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м2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42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и содержание цветочных клумб и вазонов, уход за зелеными насаждениями; содержание территорий зеленых насаждений общего пользования местного значения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м2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20553,0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2195,3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территории поселка к праздникам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55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благоустройство территорий в соответствии с проектами планировок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36252,9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3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проектов благоустройства внутриквартальных территорий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4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Строительный контроль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606566703"/>
                  </a:ext>
                </a:extLst>
              </a:tr>
              <a:tr h="3712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Размещение, содержание спортивных и детских площадок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2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Восстановительная стоимость зеленых насаждений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4091029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320675" y="314325"/>
            <a:ext cx="11442700" cy="19526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sz="2800" dirty="0"/>
              <a:t>Текущий ремонт и содержание дорог </a:t>
            </a:r>
            <a:br>
              <a:rPr lang="ru-RU" sz="2800" dirty="0"/>
            </a:br>
            <a:r>
              <a:rPr lang="ru-RU" sz="2800" dirty="0"/>
              <a:t>поселка Александровская в </a:t>
            </a:r>
            <a:r>
              <a:rPr lang="ru-RU" sz="2800" dirty="0" smtClean="0"/>
              <a:t>2024 </a:t>
            </a:r>
            <a:r>
              <a:rPr lang="ru-RU" sz="2800" dirty="0"/>
              <a:t>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968089"/>
              </p:ext>
            </p:extLst>
          </p:nvPr>
        </p:nvGraphicFramePr>
        <p:xfrm>
          <a:off x="320675" y="2266950"/>
          <a:ext cx="11442700" cy="4133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9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4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44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44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984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6" marR="9436" marT="94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6" marR="9436" marT="94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6" marR="9436" marT="94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16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6" marR="9436" marT="94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5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Уборка  дорог местного значения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6" marR="9436" marT="94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м2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6" marR="9436" marT="94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6" marR="9436" marT="94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13007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6" marR="9436" marT="94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015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покрытия дорог, укрепление обочин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6" marR="9436" marT="94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м2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6" marR="9436" marT="94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6" marR="9436" marT="94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6" marR="9436" marT="94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7" y="476248"/>
            <a:ext cx="11696700" cy="15049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местных и участие в организации и проведении городских праздничных и иных зрелищных мероприятий в 2024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466880"/>
              </p:ext>
            </p:extLst>
          </p:nvPr>
        </p:nvGraphicFramePr>
        <p:xfrm>
          <a:off x="466727" y="1981198"/>
          <a:ext cx="11599581" cy="4422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2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7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97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9027">
                <a:tc>
                  <a:txBody>
                    <a:bodyPr/>
                    <a:lstStyle/>
                    <a:p>
                      <a:pPr algn="ctr" fontAlgn="t"/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7" marR="5207" marT="520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effectLst/>
                        </a:rPr>
                        <a:t>Наименование   мероприятия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effectLst/>
                        </a:rPr>
                        <a:t>Срок проведения мероприятия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effectLst/>
                        </a:rPr>
                        <a:t>Объем финансирования </a:t>
                      </a:r>
                      <a:r>
                        <a:rPr lang="ru-RU" sz="1400" b="1" i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400" b="1" i="1" u="none" strike="noStrike" dirty="0">
                          <a:effectLst/>
                        </a:rPr>
                        <a:t>.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202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\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7" marR="5207" marT="52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 Славу ратных дел!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Празднование Весеннего Дня очарования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615809394"/>
                  </a:ext>
                </a:extLst>
              </a:tr>
              <a:tr h="292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Проводы зимы в поселке Александровская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февраль-март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070054154"/>
                  </a:ext>
                </a:extLst>
              </a:tr>
              <a:tr h="320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День памяти узников концлагерей в посёлке Александровская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Подвигу прадедов – верны!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78400636"/>
                  </a:ext>
                </a:extLst>
              </a:tr>
              <a:tr h="307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День детства в посёлке Александровская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День посёлка Александровская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1310,0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514060023"/>
                  </a:ext>
                </a:extLst>
              </a:tr>
              <a:tr h="280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День людей почтенного возраста в посёлке Александровская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День олицетворения доброты, любви и нежности в посёлке Александровская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Новогодние гуляния в поселке Александровская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7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Цветочная продукция для возложений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68580" indent="4572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767" y="546755"/>
            <a:ext cx="11255603" cy="66050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/>
              <a:t>Мероприятия для детей, подростков, молодежи в 2024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291099"/>
              </p:ext>
            </p:extLst>
          </p:nvPr>
        </p:nvGraphicFramePr>
        <p:xfrm>
          <a:off x="480766" y="1207263"/>
          <a:ext cx="11255604" cy="5194536"/>
        </p:xfrm>
        <a:graphic>
          <a:graphicData uri="http://schemas.openxmlformats.org/drawingml/2006/table">
            <a:tbl>
              <a:tblPr/>
              <a:tblGrid>
                <a:gridCol w="2491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30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7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05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бюджета </a:t>
                      </a:r>
                    </a:p>
                  </a:txBody>
                  <a:tcPr marL="6020" marR="6020" marT="60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Наименования   мероприятий</a:t>
                      </a:r>
                    </a:p>
                  </a:txBody>
                  <a:tcPr marL="6020" marR="6020" marT="60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фин. тыс.руб.</a:t>
                      </a:r>
                    </a:p>
                  </a:txBody>
                  <a:tcPr marL="6020" marR="6020" marT="60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3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мероприятиях по охране окружающей среды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интерактивных игры «Юные экологи»,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экскурсии в музей «Вселенная воды»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Изготовление и распространение печатных материалов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40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участие в профилактике терроризма и экстремизма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распространение среди населения муниципального образования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печатных материалов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тематических игр, лекций, театрализованных представлений, интерактивных занятий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156,3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3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реализации мер по профилактике дорожно-транспортного травматизма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тематических игр, лекций, театрализованных представлений, интерактивных занятий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мониторинга работы наземного городского пассажирского транспорта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247,0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532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Военно-патриотическое воспитание граждан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интерактивных мероприятий для молодежи.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мероприятия «Свеча памяти»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Интерактивная  выставка-викторина «Слава русского оружия»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Выездное интерактивное мероприятие «Стальной десант»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Семейный исторический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«История нашей Победы»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экскурсии в Музей-заповедник «Прорыв блокады Ленинграда»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Мероприятия, посвященные 80-летию освобождения Александровской фашистской оккупации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3090,0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797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 деятельности по профилактике правонарушений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тематических игр, лекций, театрализованных представлений, интерактивных занятий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информационных кампаний с использованием муниципальных средств массовой информации, информационно-телекоммуникационной сети «Интернет» и информационных стендов, Распространение информационных материалов о предупреждении правонарушений.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55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потребления наркотических средств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26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Издание и распространение среди населения печатных материалов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26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тематических игр, лекций, театрализованных представлений, интерактивных занятий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2650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информационных кампаний с использованием муниципальных средств массовой информации, информационно-телекоммуникационной сети «Интернет» и информационных стендов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2650" algn="l"/>
                        </a:tabLst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797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реализации мер, направленных на укрепление межнационального и межконфессионального согласия.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фестиваля национальных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на информационных стендах и сети «интернет» материалов по межнационального и межконфессионального согласия, сохранение и развитие языков и культуры народов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14" y="509047"/>
            <a:ext cx="11293310" cy="85784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Организация и проведение досуговых и спортивных мероприятий в </a:t>
            </a:r>
            <a:r>
              <a:rPr lang="ru-RU" sz="2200" dirty="0" smtClean="0"/>
              <a:t>2024 году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406033"/>
              </p:ext>
            </p:extLst>
          </p:nvPr>
        </p:nvGraphicFramePr>
        <p:xfrm>
          <a:off x="461913" y="1366891"/>
          <a:ext cx="11293311" cy="5005629"/>
        </p:xfrm>
        <a:graphic>
          <a:graphicData uri="http://schemas.openxmlformats.org/drawingml/2006/table">
            <a:tbl>
              <a:tblPr/>
              <a:tblGrid>
                <a:gridCol w="3189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5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8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546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Статья бюджета </a:t>
                      </a: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61" marR="4461" marT="446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Наименование   мероприятия</a:t>
                      </a:r>
                      <a:endParaRPr kumimoji="0" lang="ru-RU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61" marR="4461" marT="446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Объем финансирования, тыс.руб.</a:t>
                      </a:r>
                      <a:endParaRPr kumimoji="0" lang="ru-RU" sz="13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61" marR="4461" marT="446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1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Организация и проведение досуговых мероприятий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61" marR="4461" marT="446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Тематические экскурсии, посещения театров и концертов</a:t>
                      </a:r>
                    </a:p>
                  </a:txBody>
                  <a:tcPr marL="4461" marR="4461" marT="4461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399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Обеспечение условий для развития   физической культуры и массового спорта, организации и проведения физкультурно-оздоровительных и спортивных мероприятий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61" marR="4461" marT="446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Турнир по мини-футболу, посвященный Дню Победы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Спортивные мероприятия «Дружная семья», посвященные международному Дню семьи в поселке Александровская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4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Физкультурный праздник «Папа, мама, я – спортивная семья», посвященный международному Дню защиты детей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Спортивные мероприятия, посвященные Дню поселка Александровская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Турнир по настольному теннису, посвященный Дню Государственного флага Российской Федерации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Турнир по волейболу, посвященные Дню России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01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Турнир по большому теннису, посвященный Дню Конституции Российской Федерации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04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461" marR="4461" marT="446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регулярных групповых спортивных занятий по скандинавской ходьбе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485774"/>
            <a:ext cx="11277600" cy="7143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 eaLnBrk="1" hangingPunct="1"/>
            <a:r>
              <a:rPr lang="ru-RU" sz="2400"/>
              <a:t>Глоссарий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11277600" cy="51720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 муниципального образования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- 1. Фонд денежных средств, предназначенный для финансирования функций, отнесенных к вопросам местного значения. 2. Основной финансовый документ муниципального образования, на текущий финансовый год, принимаемый высшим законодательным органом местного самоуправления.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Бюджетный процесс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Вопросы местного значения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вопросы непосредственного обеспечения жизнедеятельности населения, решение которых осуществляется населением и (или) органами местного самоуправления самостоятельно и не требует вмешательства органов государственной власти.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Дефицит бюджета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превышение расходов бюджета над его доходами.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Дотация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бюджетные средства, предоставляемые местному бюджету из других уровней бюджетной системы на безвозмездной и безвозвратной основе.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Доходы бюджета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поступающие от населения, организаций, учреждений в бюджет денежные средства в виде: - налогов, неналоговых поступлений, безвозмездных поступлений, доходов от предпринимательской деятельности.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Источники финансирования дефицита бюджета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средства, привлекаемые в бюджет для покрытия дефицита (кредиты банков, кредиты от других уровней бюджетов, кредиты финансовых международных организаций, ценные бумаги, иные источники).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Межбюджетные трансферты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средства, предоставляемые одним бюджетом бюджетной системы РФ другому бюджету.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Местное самоуправление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форма осуществления народом своей власти, обеспечивающая самостоятельное и под свою ответственность решение населением непосредственно и (или) через органы местного самоуправления вопросов местного значения.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Муниципальное образование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городское или сельское поселение, муниципальный район, городской округ либо внутригородская территория города федерального значения, в пределах которых осуществляется местное самоуправление.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Органы местного самоуправления -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избираемые непосредственно населением и (или) образуемые представительным органом муниципального образования органы, наделенные собственными полномочиями по решению вопросов местного значения.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Профицит бюджета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превышение доходов бюджета над его расходами.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бюджета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-выплачиваемые из бюджета денежные средства.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Субвенция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бюджетные средства, предоставляемые местному бюджету из бюджетов других уровней на безвозмездной и безвозвратной основе на осуществление определенных целевых расходов.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Субсидия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бюджетные средства, предоставляемые местному бюджету на условиях долевого финансирования целевых расходов.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76249" y="485775"/>
            <a:ext cx="11344276" cy="2590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 eaLnBrk="1" hangingPunct="1"/>
            <a:r>
              <a:rPr lang="ru-RU" sz="2400" dirty="0"/>
              <a:t>Контактная информация</a:t>
            </a:r>
          </a:p>
        </p:txBody>
      </p:sp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476249" y="2800348"/>
            <a:ext cx="11344276" cy="36766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itchFamily="34" charset="0"/>
              </a:rPr>
              <a:t>Муниципальное образование пос. Александровская</a:t>
            </a:r>
            <a:r>
              <a:rPr lang="ru-RU" sz="1400" dirty="0">
                <a:latin typeface="Tahoma" pitchFamily="34" charset="0"/>
              </a:rPr>
              <a:t/>
            </a:r>
            <a:br>
              <a:rPr lang="ru-RU" sz="1400" dirty="0">
                <a:latin typeface="Tahoma" pitchFamily="34" charset="0"/>
              </a:rPr>
            </a:br>
            <a:r>
              <a:rPr lang="ru-RU" sz="1400" dirty="0">
                <a:latin typeface="Tahoma" pitchFamily="34" charset="0"/>
              </a:rPr>
              <a:t>196631, Санкт-Петербург, Пушкинский район,</a:t>
            </a:r>
            <a:br>
              <a:rPr lang="ru-RU" sz="1400" dirty="0">
                <a:latin typeface="Tahoma" pitchFamily="34" charset="0"/>
              </a:rPr>
            </a:br>
            <a:r>
              <a:rPr lang="ru-RU" sz="1400" dirty="0">
                <a:latin typeface="Tahoma" pitchFamily="34" charset="0"/>
              </a:rPr>
              <a:t>пос. Александровская, Волхонское ш., 33</a:t>
            </a:r>
          </a:p>
          <a:p>
            <a:endParaRPr lang="ru-RU" sz="1400" dirty="0">
              <a:latin typeface="Tahoma" pitchFamily="34" charset="0"/>
            </a:endParaRPr>
          </a:p>
          <a:p>
            <a:endParaRPr lang="ru-RU" sz="1400" dirty="0">
              <a:latin typeface="Tahoma" pitchFamily="34" charset="0"/>
            </a:endParaRPr>
          </a:p>
          <a:p>
            <a:endParaRPr lang="ru-RU" sz="1400" dirty="0">
              <a:latin typeface="Tahoma" pitchFamily="34" charset="0"/>
            </a:endParaRPr>
          </a:p>
          <a:p>
            <a:endParaRPr lang="ru-RU" sz="1400" b="1" dirty="0">
              <a:latin typeface="Tahoma" pitchFamily="34" charset="0"/>
            </a:endParaRPr>
          </a:p>
          <a:p>
            <a:pPr algn="r"/>
            <a:r>
              <a:rPr lang="ru-RU" sz="1400" b="1" dirty="0">
                <a:latin typeface="Tahoma" pitchFamily="34" charset="0"/>
              </a:rPr>
              <a:t>Телефоны для связи:</a:t>
            </a:r>
            <a:r>
              <a:rPr lang="ru-RU" sz="1400" dirty="0">
                <a:latin typeface="Tahoma" pitchFamily="34" charset="0"/>
              </a:rPr>
              <a:t/>
            </a:r>
            <a:br>
              <a:rPr lang="ru-RU" sz="1400" dirty="0">
                <a:latin typeface="Tahoma" pitchFamily="34" charset="0"/>
              </a:rPr>
            </a:br>
            <a:r>
              <a:rPr lang="ru-RU" sz="1400" dirty="0">
                <a:latin typeface="Tahoma" pitchFamily="34" charset="0"/>
              </a:rPr>
              <a:t>Глава муниципального образования – </a:t>
            </a:r>
            <a:r>
              <a:rPr lang="ru-RU" sz="1400" b="1" dirty="0">
                <a:latin typeface="Tahoma" pitchFamily="34" charset="0"/>
              </a:rPr>
              <a:t>Косицына Татьяна Анатольевна </a:t>
            </a:r>
            <a:r>
              <a:rPr lang="ru-RU" sz="1400" dirty="0">
                <a:latin typeface="Tahoma" pitchFamily="34" charset="0"/>
              </a:rPr>
              <a:t>т. 451-36-18</a:t>
            </a:r>
            <a:br>
              <a:rPr lang="ru-RU" sz="1400" dirty="0">
                <a:latin typeface="Tahoma" pitchFamily="34" charset="0"/>
              </a:rPr>
            </a:br>
            <a:r>
              <a:rPr lang="ru-RU" sz="1400" dirty="0">
                <a:latin typeface="Tahoma" pitchFamily="34" charset="0"/>
              </a:rPr>
              <a:t>Глава Местной Администрации МО – </a:t>
            </a:r>
            <a:r>
              <a:rPr lang="ru-RU" sz="1400" b="1" dirty="0">
                <a:latin typeface="Tahoma" pitchFamily="34" charset="0"/>
              </a:rPr>
              <a:t>Кирин Кирилл Сергеевич</a:t>
            </a:r>
            <a:r>
              <a:rPr lang="ru-RU" sz="1400" dirty="0">
                <a:latin typeface="Tahoma" pitchFamily="34" charset="0"/>
              </a:rPr>
              <a:t> т. 451-36-14</a:t>
            </a:r>
            <a:br>
              <a:rPr lang="ru-RU" sz="1400" dirty="0">
                <a:latin typeface="Tahoma" pitchFamily="34" charset="0"/>
              </a:rPr>
            </a:br>
            <a:r>
              <a:rPr lang="ru-RU" sz="1400" dirty="0">
                <a:latin typeface="Tahoma" pitchFamily="34" charset="0"/>
              </a:rPr>
              <a:t/>
            </a:r>
            <a:br>
              <a:rPr lang="ru-RU" sz="1400" dirty="0">
                <a:latin typeface="Tahoma" pitchFamily="34" charset="0"/>
              </a:rPr>
            </a:br>
            <a:r>
              <a:rPr lang="ru-RU" sz="1400" dirty="0">
                <a:latin typeface="Tahoma" pitchFamily="34" charset="0"/>
              </a:rPr>
              <a:t>Электронный адрес: </a:t>
            </a:r>
            <a:r>
              <a:rPr lang="en-US" sz="1400" dirty="0" err="1">
                <a:latin typeface="Tahoma" pitchFamily="34" charset="0"/>
              </a:rPr>
              <a:t>possovet@list</a:t>
            </a:r>
            <a:r>
              <a:rPr lang="ru-RU" sz="1400" dirty="0">
                <a:latin typeface="Tahoma" pitchFamily="34" charset="0"/>
              </a:rPr>
              <a:t>.</a:t>
            </a:r>
            <a:r>
              <a:rPr lang="en-US" sz="1400" dirty="0" err="1">
                <a:latin typeface="Tahoma" pitchFamily="34" charset="0"/>
              </a:rPr>
              <a:t>ru</a:t>
            </a:r>
            <a:r>
              <a:rPr lang="ru-RU" sz="1400" dirty="0">
                <a:latin typeface="Tahoma" pitchFamily="34" charset="0"/>
              </a:rPr>
              <a:t> </a:t>
            </a:r>
          </a:p>
          <a:p>
            <a:pPr algn="r"/>
            <a:r>
              <a:rPr lang="ru-RU" sz="1400" dirty="0">
                <a:latin typeface="Tahoma" pitchFamily="34" charset="0"/>
              </a:rPr>
              <a:t>Сайт муниципального образования: </a:t>
            </a:r>
            <a:r>
              <a:rPr lang="en-US" sz="1400" dirty="0">
                <a:latin typeface="Tahoma" pitchFamily="34" charset="0"/>
              </a:rPr>
              <a:t>http://</a:t>
            </a:r>
            <a:r>
              <a:rPr lang="ru-RU" sz="1400" dirty="0" err="1">
                <a:latin typeface="Tahoma" pitchFamily="34" charset="0"/>
              </a:rPr>
              <a:t>моалександровская.рф</a:t>
            </a:r>
            <a:endParaRPr lang="ru-RU" sz="1400" dirty="0">
              <a:latin typeface="Tahoma" pitchFamily="34" charset="0"/>
            </a:endParaRPr>
          </a:p>
          <a:p>
            <a:pPr algn="r"/>
            <a:endParaRPr lang="ru-RU" sz="1400" b="1" dirty="0">
              <a:latin typeface="Tahoma" pitchFamily="34" charset="0"/>
            </a:endParaRPr>
          </a:p>
          <a:p>
            <a:endParaRPr lang="en-US" sz="1400" b="1" dirty="0">
              <a:latin typeface="Segoe Script" pitchFamily="34" charset="0"/>
            </a:endParaRPr>
          </a:p>
          <a:p>
            <a:endParaRPr lang="ru-RU" sz="14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90526" y="485775"/>
            <a:ext cx="11344274" cy="12573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 eaLnBrk="1" hangingPunct="1"/>
            <a:r>
              <a:rPr lang="ru-RU" sz="2000" dirty="0"/>
              <a:t>Содержание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466718"/>
              </p:ext>
            </p:extLst>
          </p:nvPr>
        </p:nvGraphicFramePr>
        <p:xfrm>
          <a:off x="457200" y="1743074"/>
          <a:ext cx="11277600" cy="482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5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1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2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917">
                <a:tc>
                  <a:txBody>
                    <a:bodyPr/>
                    <a:lstStyle/>
                    <a:p>
                      <a:r>
                        <a:rPr lang="ru-RU" dirty="0"/>
                        <a:t>Основные характеристики муниципального образования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917">
                <a:tc>
                  <a:txBody>
                    <a:bodyPr/>
                    <a:lstStyle/>
                    <a:p>
                      <a:r>
                        <a:rPr lang="ru-RU" dirty="0"/>
                        <a:t>Показатели социально-экономического развития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917">
                <a:tc>
                  <a:txBody>
                    <a:bodyPr/>
                    <a:lstStyle/>
                    <a:p>
                      <a:r>
                        <a:rPr lang="ru-RU" dirty="0"/>
                        <a:t>Приоритетные направления бюджетной политики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917">
                <a:tc>
                  <a:txBody>
                    <a:bodyPr/>
                    <a:lstStyle/>
                    <a:p>
                      <a:r>
                        <a:rPr lang="ru-RU" dirty="0"/>
                        <a:t>Основные характеристики бюджета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917">
                <a:tc>
                  <a:txBody>
                    <a:bodyPr/>
                    <a:lstStyle/>
                    <a:p>
                      <a:r>
                        <a:rPr lang="ru-RU" dirty="0"/>
                        <a:t>Доходы бюджета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9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Межбюджетные трансферты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29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Расходы бюджета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9-14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2917">
                <a:tc>
                  <a:txBody>
                    <a:bodyPr/>
                    <a:lstStyle/>
                    <a:p>
                      <a:r>
                        <a:rPr lang="ru-RU" dirty="0"/>
                        <a:t>Глоссарий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2917">
                <a:tc>
                  <a:txBody>
                    <a:bodyPr/>
                    <a:lstStyle/>
                    <a:p>
                      <a:r>
                        <a:rPr lang="ru-RU" dirty="0"/>
                        <a:t>Контактная информация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 noGrp="1"/>
          </p:cNvSpPr>
          <p:nvPr>
            <p:ph type="title"/>
          </p:nvPr>
        </p:nvSpPr>
        <p:spPr>
          <a:xfrm>
            <a:off x="419100" y="437497"/>
            <a:ext cx="8267700" cy="15970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hangingPunct="1"/>
            <a:r>
              <a:rPr lang="ru-RU" sz="2800" dirty="0"/>
              <a:t>Основные характеристики муниципального образования поселок Александровская</a:t>
            </a:r>
          </a:p>
        </p:txBody>
      </p:sp>
      <p:sp>
        <p:nvSpPr>
          <p:cNvPr id="4" name="Объект 3" descr="Муниципальный Совет&#10;"/>
          <p:cNvSpPr>
            <a:spLocks noGrp="1"/>
          </p:cNvSpPr>
          <p:nvPr>
            <p:ph idx="1"/>
          </p:nvPr>
        </p:nvSpPr>
        <p:spPr>
          <a:xfrm>
            <a:off x="419100" y="1943100"/>
            <a:ext cx="11353800" cy="45307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ru-RU" sz="1700" dirty="0"/>
              <a:t>Поселок Александровская ведет свою историю от одноимённой деревни, образованной в последней четверти XVIII века путём переселения части жителей с переносом части построек из деревни Кузьмино во время строительства Александровского дворца. В апреле 1959 года был образован рабочий поселок Александровская, объединивший населенные пункты у станции Александровская и Редкое Кузьмино. В 2020 году поселку исполнилось 225 лет. В 1997 году Законом Санкт-Петербурга определены 111 территориальных единиц (муниципальных образований) в Санкт-Петербурге, в границах которых в настоящее время осуществляется местное самоуправление. Поселок Александровская в своих административных границах становится внутригородским муниципальным образование города федерального значения Санкт-Петербурга, входит в состав Пушкинского района. Площадь муниципального образования составляет 476,9 га. Поселок Александровская граничит с городом Пушкин на юге и поселком </a:t>
            </a:r>
            <a:r>
              <a:rPr lang="ru-RU" sz="1700" dirty="0" err="1"/>
              <a:t>Шушары</a:t>
            </a:r>
            <a:r>
              <a:rPr lang="ru-RU" sz="1700" dirty="0"/>
              <a:t> на севере, непосредственно примыкает к Александровскому и </a:t>
            </a:r>
            <a:r>
              <a:rPr lang="ru-RU" sz="1700" dirty="0" err="1"/>
              <a:t>Баболовскому</a:t>
            </a:r>
            <a:r>
              <a:rPr lang="ru-RU" sz="1700" dirty="0"/>
              <a:t> паркам. Согласно данным статистики, на территории муниципального образования проживает </a:t>
            </a:r>
            <a:r>
              <a:rPr lang="ru-RU" sz="1700" dirty="0" smtClean="0"/>
              <a:t>3089 </a:t>
            </a:r>
            <a:r>
              <a:rPr lang="ru-RU" sz="1700" dirty="0"/>
              <a:t>человек, однако в летний период реальное количество жителей гораздо выше - в Александровской много дачных участков, загородных домов и коттеджей. Органами местного самоуправления муниципального образования являются: </a:t>
            </a:r>
            <a:endParaRPr lang="ru-RU" sz="1700" dirty="0" smtClean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1700" dirty="0" smtClean="0"/>
              <a:t>• </a:t>
            </a:r>
            <a:r>
              <a:rPr lang="ru-RU" sz="1700" dirty="0"/>
              <a:t>Муниципальный Совет – представительный орган, </a:t>
            </a:r>
            <a:endParaRPr lang="ru-RU" sz="1700" dirty="0" smtClean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1700" dirty="0" smtClean="0"/>
              <a:t>• </a:t>
            </a:r>
            <a:r>
              <a:rPr lang="ru-RU" sz="1700" dirty="0"/>
              <a:t>Глава муниципального образования, избираемый из числа депутатов Муниципального совета, </a:t>
            </a:r>
            <a:endParaRPr lang="ru-RU" sz="1700" dirty="0" smtClean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1700" dirty="0" smtClean="0"/>
              <a:t>• </a:t>
            </a:r>
            <a:r>
              <a:rPr lang="ru-RU" sz="1700" dirty="0"/>
              <a:t>Местная администрация – исполнительно-распорядительный орган.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5762" y="437497"/>
            <a:ext cx="3012144" cy="159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01600"/>
            <a:ext cx="9675813" cy="436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Показатели социально-экономического развития       </a:t>
            </a:r>
            <a:r>
              <a:rPr lang="ru-RU" sz="1300" dirty="0" err="1"/>
              <a:t>тыс.руб</a:t>
            </a:r>
            <a:r>
              <a:rPr lang="ru-RU" sz="1300" dirty="0"/>
              <a:t>.</a:t>
            </a:r>
          </a:p>
        </p:txBody>
      </p:sp>
      <p:graphicFrame>
        <p:nvGraphicFramePr>
          <p:cNvPr id="22660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1646"/>
              </p:ext>
            </p:extLst>
          </p:nvPr>
        </p:nvGraphicFramePr>
        <p:xfrm>
          <a:off x="428625" y="447675"/>
          <a:ext cx="11430000" cy="6057494"/>
        </p:xfrm>
        <a:graphic>
          <a:graphicData uri="http://schemas.openxmlformats.org/drawingml/2006/table">
            <a:tbl>
              <a:tblPr/>
              <a:tblGrid>
                <a:gridCol w="6895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0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1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7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5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Показатели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 2024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местного бюджета, всего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67311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61849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98976,0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106259,8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841">
                <a:tc>
                  <a:txBody>
                    <a:bodyPr/>
                    <a:lstStyle/>
                    <a:p>
                      <a:pPr marL="0" marR="0" lvl="0" indent="2016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и неналоговые доходы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31052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27459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134,1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163,0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841">
                <a:tc>
                  <a:txBody>
                    <a:bodyPr/>
                    <a:lstStyle/>
                    <a:p>
                      <a:pPr marL="0" marR="0" lvl="0" indent="2016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36259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34389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98841,9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106096,8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местного бюджета, всего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57035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58103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102476,0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111259,8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841">
                <a:tc>
                  <a:txBody>
                    <a:bodyPr/>
                    <a:lstStyle/>
                    <a:p>
                      <a:pPr marL="0" marR="0" lvl="0" indent="2016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и содержание дорог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24954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23986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24794,8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26022,4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841">
                <a:tc>
                  <a:txBody>
                    <a:bodyPr/>
                    <a:lstStyle/>
                    <a:p>
                      <a:pPr marL="0" marR="0" lvl="0" indent="2016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посёлка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16258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19552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46454,3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46652,9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530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средств бюджета, направленная на благоустройство, в расчете на одного жителя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7,0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841">
                <a:tc>
                  <a:txBody>
                    <a:bodyPr/>
                    <a:lstStyle/>
                    <a:p>
                      <a:pPr marL="457200" marR="0" lvl="0" indent="2016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Работа с детьми и молодежью по направлениям: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84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военно-патриотическое воспитание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181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975,0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3090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84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28,2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84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и экстремизма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146,8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156,3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841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по предотвращению дорожно-транспортного травматизма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148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162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234,8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247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053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потребления наркотиков и психотропных средств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73,4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0053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на укрепление межнационального согласия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84,5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9841">
                <a:tc>
                  <a:txBody>
                    <a:bodyPr/>
                    <a:lstStyle/>
                    <a:p>
                      <a:pPr marL="0" marR="0" lvl="0" indent="2016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Праздничные и досуговые мероприятия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2704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881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5305,9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5270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9841">
                <a:tc>
                  <a:txBody>
                    <a:bodyPr/>
                    <a:lstStyle/>
                    <a:p>
                      <a:pPr marL="0" marR="0" lvl="0" indent="2016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Физкультурно-оздоровительные мероприятия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1055,8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993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9841">
                <a:tc>
                  <a:txBody>
                    <a:bodyPr/>
                    <a:lstStyle/>
                    <a:p>
                      <a:pPr marL="0" marR="0" lvl="0" indent="2016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выплаты семьям с опекаемыми детьми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2199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2377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2814,4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3162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marR="0" lvl="0" indent="2016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местного бюджета на содержание органов местного самоуправления в общей сумме расходов, %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15,2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15,7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15,1</a:t>
                      </a: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2002" marR="22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65114"/>
            <a:ext cx="11315700" cy="95103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300" dirty="0"/>
              <a:t>Приоритетные направления бюджетной политики муниципального образования в 2024-2026 </a:t>
            </a:r>
            <a:r>
              <a:rPr lang="ru-RU" sz="2300" dirty="0" err="1" smtClean="0"/>
              <a:t>г.г</a:t>
            </a:r>
            <a:r>
              <a:rPr lang="ru-RU" sz="23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3200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38150" y="1216151"/>
            <a:ext cx="11315700" cy="517512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муниципального образования поселок Александровская в 2024-2026 годах подготовлены в целях составления проекта местного бюджета на 2024 год и плановый период 2025-2026 годов.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Бюджетная политика муниципального образования поселок Александровская направлена на:</a:t>
            </a:r>
          </a:p>
          <a:p>
            <a:pPr marL="84138" indent="180975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Определение максимального уровня бюджетных расходов исходя из прогнозируемого поступления собственных доходов и действующих ограничений;</a:t>
            </a:r>
          </a:p>
          <a:p>
            <a:pPr marL="84138" indent="180975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обеспечение взаимосвязи бюджетных ассигнований с результатами их использования;</a:t>
            </a:r>
          </a:p>
          <a:p>
            <a:pPr marL="84138" indent="180975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эффективности и оперативности исполнения бюджета по расходам;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сдерживание роста муниципальных расходов на содержание органов местного самоуправления при безусловном исполнении принятых публичных обязательств;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обеспечение прозрачности и открытости бюджетного процесса;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вовлечение граждан в процедуры обсуждения и принятия бюджетных решений, общественного контроля их эффективности и результативности.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Местной администрации муниципального образования поселок Александровская при формировании проекта бюджета на 2024 и плановый период 2025-2026 годов следует исходить из необходимости финансового обеспечения решения вопросов местного значения, ориентированных на реализацию приоритетных направлений и программ развития муниципального образования поселок Александровская. Необходимо повысить качество предоставляемых населению муниципальных услуг. 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Приоритетными направлениями бюджетных расходов в 2024 и плановом периоде 2025-2026 годов являются реализация следующих полномочий: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текущий ремонт, содержание и уборка дорог местного значения;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благоустройство территории муниципального образования, а также продолжение проведения мероприятий, направленных на недопущение образования на территории поселка несанкционированных свалок мусора.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профилактика дорожно-транспортных происшествий путем проведения обучающих мероприятий для детей и подростков; 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реализация мероприятий, направленных на укрепление межнационального и межконфессионального согласия, социальную адаптацию мигрантов, профилактику межнациональных (межэтнических) конфликтов; 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организация и проведение культурно-массовых мероприятий для населения муниципального образования поселок Александровская на базе поселкового Дома культуры;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создание условий для развития физической культуры и спорта, организация и проведение массовых спортивных мероприятий на базе стадиона школы №462 и на спортивных площадках поселка Александровская;</a:t>
            </a:r>
          </a:p>
          <a:p>
            <a:pPr marL="84138" indent="180975" algn="just">
              <a:spcBef>
                <a:spcPts val="100"/>
              </a:spcBef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проведение мероприятий с детьми и молодежью по военно-патриотическому воспитанию, профилактике правонарушений, профилактике терроризма и экстремизма, профилактике незаконного потребления наркотических средств и психотропных веществ.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361950" y="495302"/>
            <a:ext cx="11401425" cy="133349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/>
            <a:r>
              <a:rPr lang="ru-RU" sz="2500" dirty="0"/>
              <a:t>Основные характеристики бюджета </a:t>
            </a:r>
            <a:br>
              <a:rPr lang="ru-RU" sz="2500" dirty="0"/>
            </a:br>
            <a:r>
              <a:rPr lang="ru-RU" sz="2500" dirty="0"/>
              <a:t>муниципального образования поселок Александровская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804407"/>
              </p:ext>
            </p:extLst>
          </p:nvPr>
        </p:nvGraphicFramePr>
        <p:xfrm>
          <a:off x="361950" y="1828799"/>
          <a:ext cx="11401425" cy="453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192088"/>
            <a:ext cx="8912225" cy="6794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dirty="0"/>
              <a:t>Доходы местного бюджета</a:t>
            </a:r>
            <a:br>
              <a:rPr lang="ru-RU" sz="2500" dirty="0"/>
            </a:br>
            <a:endParaRPr lang="ru-RU" sz="2500" dirty="0"/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239136"/>
              </p:ext>
            </p:extLst>
          </p:nvPr>
        </p:nvGraphicFramePr>
        <p:xfrm>
          <a:off x="479426" y="517526"/>
          <a:ext cx="11175999" cy="587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82941"/>
              </p:ext>
            </p:extLst>
          </p:nvPr>
        </p:nvGraphicFramePr>
        <p:xfrm>
          <a:off x="1552575" y="5877561"/>
          <a:ext cx="9667876" cy="274320"/>
        </p:xfrm>
        <a:graphic>
          <a:graphicData uri="http://schemas.openxmlformats.org/drawingml/2006/table">
            <a:tbl>
              <a:tblPr/>
              <a:tblGrid>
                <a:gridCol w="9667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914749"/>
              </p:ext>
            </p:extLst>
          </p:nvPr>
        </p:nvGraphicFramePr>
        <p:xfrm>
          <a:off x="527050" y="50800"/>
          <a:ext cx="11137900" cy="626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863" y="269875"/>
            <a:ext cx="8912225" cy="6286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/>
              <a:t>Расходы местного бюджета</a:t>
            </a:r>
            <a:r>
              <a:rPr lang="ru-RU" dirty="0"/>
              <a:t>, </a:t>
            </a:r>
            <a:r>
              <a:rPr lang="ru-RU" sz="2000" dirty="0" err="1"/>
              <a:t>тыс.рублей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147159"/>
              </p:ext>
            </p:extLst>
          </p:nvPr>
        </p:nvGraphicFramePr>
        <p:xfrm>
          <a:off x="409575" y="485775"/>
          <a:ext cx="11439525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3750</TotalTime>
  <Words>1637</Words>
  <Application>Microsoft Office PowerPoint</Application>
  <PresentationFormat>Широкоэкранный</PresentationFormat>
  <Paragraphs>330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Segoe Script</vt:lpstr>
      <vt:lpstr>Tahoma</vt:lpstr>
      <vt:lpstr>Times New Roman</vt:lpstr>
      <vt:lpstr>Trebuchet MS</vt:lpstr>
      <vt:lpstr>Wingdings</vt:lpstr>
      <vt:lpstr>Wingdings 3</vt:lpstr>
      <vt:lpstr>Натуральные материалы</vt:lpstr>
      <vt:lpstr>Бюджет для граждан </vt:lpstr>
      <vt:lpstr>Содержание</vt:lpstr>
      <vt:lpstr>Основные характеристики муниципального образования поселок Александровская</vt:lpstr>
      <vt:lpstr>Показатели социально-экономического развития       тыс.руб.</vt:lpstr>
      <vt:lpstr>Приоритетные направления бюджетной политики муниципального образования в 2024-2026 г.г. </vt:lpstr>
      <vt:lpstr>Основные характеристики бюджета  муниципального образования поселок Александровская</vt:lpstr>
      <vt:lpstr>Доходы местного бюджета </vt:lpstr>
      <vt:lpstr>Презентация PowerPoint</vt:lpstr>
      <vt:lpstr>Расходы местного бюджета, тыс.рублей</vt:lpstr>
      <vt:lpstr>Благоустройство территории поселка Александровская в 2024 году</vt:lpstr>
      <vt:lpstr>Текущий ремонт и содержание дорог  поселка Александровская в 2024 году</vt:lpstr>
      <vt:lpstr>   Организация и проведение местных и участие в организации и проведении городских праздничных и иных зрелищных мероприятий в 2024 году</vt:lpstr>
      <vt:lpstr>Мероприятия для детей, подростков, молодежи в 2024 году</vt:lpstr>
      <vt:lpstr>       Организация и проведение досуговых и спортивных мероприятий в 2024 году    </vt:lpstr>
      <vt:lpstr>Глоссарий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245</cp:revision>
  <cp:lastPrinted>2018-05-04T10:04:00Z</cp:lastPrinted>
  <dcterms:created xsi:type="dcterms:W3CDTF">2018-02-19T08:11:10Z</dcterms:created>
  <dcterms:modified xsi:type="dcterms:W3CDTF">2023-11-13T11:59:54Z</dcterms:modified>
</cp:coreProperties>
</file>